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  <p:sldMasterId id="2147483989" r:id="rId2"/>
  </p:sldMasterIdLst>
  <p:sldIdLst>
    <p:sldId id="256" r:id="rId3"/>
    <p:sldId id="262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74" r:id="rId12"/>
    <p:sldId id="273" r:id="rId13"/>
    <p:sldId id="269" r:id="rId14"/>
    <p:sldId id="270" r:id="rId15"/>
  </p:sldIdLst>
  <p:sldSz cx="18288000" cy="10287000"/>
  <p:notesSz cx="6858000" cy="9144000"/>
  <p:embeddedFontLst>
    <p:embeddedFont>
      <p:font typeface="Alata" panose="020B0604020202020204" charset="0"/>
      <p:regular r:id="rId16"/>
    </p:embeddedFont>
    <p:embeddedFont>
      <p:font typeface="Archivo Black" panose="020B0604020202020204" charset="0"/>
      <p:regular r:id="rId17"/>
    </p:embeddedFont>
    <p:embeddedFont>
      <p:font typeface="Gill Sans MT" panose="020B0502020104020203" pitchFamily="34" charset="0"/>
      <p:regular r:id="rId18"/>
      <p:bold r:id="rId19"/>
      <p:italic r:id="rId20"/>
      <p:boldItalic r:id="rId21"/>
    </p:embeddedFont>
    <p:embeddedFont>
      <p:font typeface="Glacial Indifference" panose="020B0604020202020204" charset="0"/>
      <p:regular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Bold" panose="00000800000000000000" charset="0"/>
      <p:regular r:id="rId31"/>
    </p:embeddedFont>
    <p:embeddedFont>
      <p:font typeface="Open Sauce" panose="020B0604020202020204" charset="0"/>
      <p:regular r:id="rId32"/>
    </p:embeddedFont>
    <p:embeddedFont>
      <p:font typeface="Rockwell" panose="02060603020205020403" pitchFamily="18" charset="0"/>
      <p:regular r:id="rId33"/>
      <p:bold r:id="rId34"/>
      <p:italic r:id="rId35"/>
      <p:boldItalic r:id="rId36"/>
    </p:embeddedFont>
    <p:embeddedFont>
      <p:font typeface="Rockwell Condensed" panose="02060603050405020104" pitchFamily="18" charset="0"/>
      <p:regular r:id="rId37"/>
      <p:bold r:id="rId38"/>
    </p:embeddedFont>
    <p:embeddedFont>
      <p:font typeface="Rockwell Extra Bold" panose="02060903040505020403" pitchFamily="18" charset="0"/>
      <p:bold r:id="rId39"/>
    </p:embeddedFont>
    <p:embeddedFont>
      <p:font typeface="Tenor Sans" panose="020B0604020202020204" charset="0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53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4630" autoAdjust="0"/>
  </p:normalViewPr>
  <p:slideViewPr>
    <p:cSldViewPr>
      <p:cViewPr varScale="1">
        <p:scale>
          <a:sx n="44" d="100"/>
          <a:sy n="44" d="100"/>
        </p:scale>
        <p:origin x="1805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81251" y="2020420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81251" y="6449545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81251" y="2227169"/>
            <a:ext cx="15334488" cy="41148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4473823" y="6103385"/>
            <a:ext cx="1621356" cy="162135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148335"/>
            <a:ext cx="14950440" cy="455371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44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772" y="6583680"/>
            <a:ext cx="11836908" cy="1604772"/>
          </a:xfrm>
        </p:spPr>
        <p:txBody>
          <a:bodyPr>
            <a:normAutofit/>
          </a:bodyPr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89100" y="6434001"/>
            <a:ext cx="1790802" cy="960120"/>
          </a:xfrm>
        </p:spPr>
        <p:txBody>
          <a:bodyPr/>
          <a:lstStyle>
            <a:lvl1pPr>
              <a:defRPr sz="4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76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6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800100"/>
            <a:ext cx="3829050" cy="845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800100"/>
            <a:ext cx="11258550" cy="845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72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2791" y="6528816"/>
            <a:ext cx="10202418" cy="185984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72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97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2791" y="6528698"/>
            <a:ext cx="10202418" cy="189762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3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72868" y="3957066"/>
            <a:ext cx="6407657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07473" y="3957066"/>
            <a:ext cx="6405371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4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15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154" y="4714875"/>
            <a:ext cx="6405372" cy="3895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07474" y="4714875"/>
            <a:ext cx="6380226" cy="389516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747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1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3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7008" y="3365743"/>
            <a:ext cx="6729984" cy="171224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4120" y="1207008"/>
            <a:ext cx="7223760" cy="7872984"/>
          </a:xfrm>
        </p:spPr>
        <p:txBody>
          <a:bodyPr>
            <a:normAutofit/>
          </a:bodyPr>
          <a:lstStyle>
            <a:lvl1pPr>
              <a:defRPr sz="285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7"/>
            <a:ext cx="5692140" cy="329105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207009" y="9354312"/>
            <a:ext cx="7687196" cy="48006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770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91439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12785" y="3365742"/>
            <a:ext cx="6742497" cy="170196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3999" y="0"/>
            <a:ext cx="9153146" cy="10287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8"/>
            <a:ext cx="5692140" cy="329105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207009" y="9354312"/>
            <a:ext cx="7687196" cy="48006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66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83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79668" y="1405890"/>
            <a:ext cx="1947912" cy="7475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6705" y="1405890"/>
            <a:ext cx="9297734" cy="7475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2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376984"/>
            <a:ext cx="18288000" cy="291001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692" y="1837944"/>
            <a:ext cx="13921740" cy="528066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1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8661" y="7530084"/>
            <a:ext cx="13578840" cy="1600200"/>
          </a:xfrm>
        </p:spPr>
        <p:txBody>
          <a:bodyPr anchor="t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90501" y="9409177"/>
            <a:ext cx="3966464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4062" y="9409177"/>
            <a:ext cx="9491472" cy="547688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346099" y="3488772"/>
            <a:ext cx="1621356" cy="162135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5553" y="3759200"/>
            <a:ext cx="1782447" cy="1080498"/>
          </a:xfrm>
        </p:spPr>
        <p:txBody>
          <a:bodyPr/>
          <a:lstStyle>
            <a:lvl1pPr>
              <a:defRPr sz="4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9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4772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46336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6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4772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46336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46336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6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0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028700"/>
            <a:ext cx="10067544" cy="7530084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8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455610" cy="10287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1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4772" y="3182112"/>
            <a:ext cx="15087600" cy="607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0" b="1">
                <a:solidFill>
                  <a:srgbClr val="FFFFFF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1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81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346704" y="1447038"/>
            <a:ext cx="11594592" cy="17830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6704" y="3957067"/>
            <a:ext cx="11594592" cy="465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2144" y="9358224"/>
            <a:ext cx="4130619" cy="4859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00301" y="9354312"/>
            <a:ext cx="8851784" cy="480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38383" y="9326880"/>
            <a:ext cx="548640" cy="54864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50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4200" kern="1200" cap="all" spc="3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287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145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96929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47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248602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24163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9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15.sv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5092427-hd_1920_1080_30fps">
            <a:hlinkClick r:id="" action="ppaction://media"/>
            <a:extLst>
              <a:ext uri="{FF2B5EF4-FFF2-40B4-BE49-F238E27FC236}">
                <a16:creationId xmlns:a16="http://schemas.microsoft.com/office/drawing/2014/main" id="{DE9F6691-FE2A-BFD9-D2B4-F218B10050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579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1771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27056" y="3619500"/>
            <a:ext cx="11833888" cy="2567074"/>
            <a:chOff x="0" y="268651"/>
            <a:chExt cx="15778517" cy="3422766"/>
          </a:xfrm>
        </p:grpSpPr>
        <p:sp>
          <p:nvSpPr>
            <p:cNvPr id="5" name="TextBox 5"/>
            <p:cNvSpPr txBox="1"/>
            <p:nvPr/>
          </p:nvSpPr>
          <p:spPr>
            <a:xfrm>
              <a:off x="0" y="2960414"/>
              <a:ext cx="15778517" cy="73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8"/>
                </a:lnSpc>
              </a:pPr>
              <a:r>
                <a:rPr lang="en-US" sz="3241" spc="64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AUTOMATED VIDEO REFRAMER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651"/>
              <a:ext cx="15778517" cy="1702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66"/>
                </a:lnSpc>
              </a:pPr>
              <a:r>
                <a:rPr lang="en-US" sz="7409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AVR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3016798" y="2283438"/>
              <a:ext cx="9744921" cy="53211"/>
            </a:xfrm>
            <a:prstGeom prst="rect">
              <a:avLst/>
            </a:prstGeom>
            <a:solidFill>
              <a:srgbClr val="E8C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DF42F-313B-7710-63D4-04287B258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02587" y="9344521"/>
            <a:ext cx="685800" cy="6858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" y="0"/>
            <a:ext cx="18282984" cy="10286998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39536E6F-67A1-6541-B4DE-7ECEACC68F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74" r="47599"/>
          <a:stretch/>
        </p:blipFill>
        <p:spPr>
          <a:xfrm>
            <a:off x="5016" y="10"/>
            <a:ext cx="6970089" cy="10286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73C5C4-C767-BD1A-D390-49EEFC3CD03E}"/>
              </a:ext>
            </a:extLst>
          </p:cNvPr>
          <p:cNvSpPr txBox="1"/>
          <p:nvPr/>
        </p:nvSpPr>
        <p:spPr>
          <a:xfrm>
            <a:off x="7162800" y="208345"/>
            <a:ext cx="11120184" cy="9821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8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4800" b="1" dirty="0">
                <a:effectLst/>
              </a:rPr>
              <a:t>Hardware Requirements</a:t>
            </a:r>
            <a:endParaRPr lang="en-US" sz="4800" dirty="0">
              <a:effectLst/>
            </a:endParaRPr>
          </a:p>
          <a:p>
            <a:pPr indent="-182880" defTabSz="9144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b="1" u="sng" dirty="0">
                <a:effectLst/>
              </a:rPr>
              <a:t>Client Side</a:t>
            </a:r>
            <a:endParaRPr lang="en-US" sz="3500" dirty="0">
              <a:effectLst/>
            </a:endParaRPr>
          </a:p>
          <a:p>
            <a:pPr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Processor Dual Core or above</a:t>
            </a:r>
          </a:p>
          <a:p>
            <a:pPr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RAM 4 GB</a:t>
            </a:r>
          </a:p>
          <a:p>
            <a:pPr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Disk space 10 GB (SSD)</a:t>
            </a:r>
          </a:p>
          <a:p>
            <a:pPr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Monitor Desktop/laptop/ tab/ mobile</a:t>
            </a:r>
          </a:p>
          <a:p>
            <a:pPr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Network</a:t>
            </a:r>
          </a:p>
          <a:p>
            <a:pPr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Other</a:t>
            </a:r>
          </a:p>
          <a:p>
            <a:pPr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Internet Connection</a:t>
            </a:r>
          </a:p>
          <a:p>
            <a:pPr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Keyboard/mouse</a:t>
            </a:r>
          </a:p>
          <a:p>
            <a:pPr indent="-182880" defTabSz="9144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>
                <a:effectLst/>
              </a:rPr>
              <a:t> </a:t>
            </a:r>
            <a:r>
              <a:rPr lang="en-US" sz="3500" b="1" u="sng" dirty="0">
                <a:effectLst/>
              </a:rPr>
              <a:t>Developer Side</a:t>
            </a:r>
            <a:endParaRPr lang="en-US" sz="3500" dirty="0">
              <a:effectLst/>
            </a:endParaRPr>
          </a:p>
          <a:p>
            <a:pPr indent="-182880" defTabSz="914400"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Processor Quad Core or above (2 GHz or</a:t>
            </a:r>
          </a:p>
          <a:p>
            <a:pPr indent="-182880" defTabSz="914400"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more)</a:t>
            </a:r>
          </a:p>
          <a:p>
            <a:pPr indent="-182880" defTabSz="914400"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RAM 8 GB or above</a:t>
            </a:r>
          </a:p>
          <a:p>
            <a:pPr indent="-182880" defTabSz="914400"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Disk space 500 GB (SSD)</a:t>
            </a:r>
          </a:p>
          <a:p>
            <a:pPr indent="-182880" defTabSz="914400"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Monitor Desktop/Laptop</a:t>
            </a:r>
          </a:p>
          <a:p>
            <a:pPr indent="-182880" defTabSz="914400"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500" dirty="0"/>
              <a:t>Network Internet Connection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02587" y="9344521"/>
            <a:ext cx="685800" cy="6858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897382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02587" y="9344521"/>
            <a:ext cx="685800" cy="6858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" y="0"/>
            <a:ext cx="18282984" cy="10286998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FB8749B1-DF80-AA65-283A-5F0A0F17B1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74" r="47599"/>
          <a:stretch/>
        </p:blipFill>
        <p:spPr>
          <a:xfrm>
            <a:off x="5016" y="10"/>
            <a:ext cx="6970089" cy="10286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B38176-FB29-FF81-36DE-C77327D28BFF}"/>
              </a:ext>
            </a:extLst>
          </p:cNvPr>
          <p:cNvSpPr txBox="1"/>
          <p:nvPr/>
        </p:nvSpPr>
        <p:spPr>
          <a:xfrm>
            <a:off x="7018895" y="256679"/>
            <a:ext cx="10604237" cy="9773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8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4800" b="1" dirty="0">
                <a:effectLst/>
              </a:rPr>
              <a:t>Software Requirements</a:t>
            </a:r>
            <a:endParaRPr lang="en-US" sz="4800" dirty="0">
              <a:effectLst/>
            </a:endParaRPr>
          </a:p>
          <a:p>
            <a:pPr indent="-182880" defTabSz="9144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b="1" u="sng" dirty="0">
                <a:effectLst/>
              </a:rPr>
              <a:t>Client Side</a:t>
            </a:r>
            <a:endParaRPr lang="en-US" sz="3600" dirty="0">
              <a:effectLst/>
            </a:endParaRPr>
          </a:p>
          <a:p>
            <a:pPr marL="342900" lvl="0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Web Browser (Google Chrome, Firefox, IE9 or above)</a:t>
            </a:r>
          </a:p>
          <a:p>
            <a:pPr marL="342900" lvl="0" indent="-182880" defTabSz="914400">
              <a:lnSpc>
                <a:spcPct val="90000"/>
              </a:lnSpc>
              <a:spcAft>
                <a:spcPts val="8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Windows 7 or above / Linux / Android / IOS</a:t>
            </a:r>
          </a:p>
          <a:p>
            <a:pPr indent="-182880" defTabSz="914400">
              <a:lnSpc>
                <a:spcPct val="150000"/>
              </a:lnSpc>
              <a:spcAft>
                <a:spcPts val="8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 </a:t>
            </a:r>
            <a:r>
              <a:rPr lang="en-US" sz="3600" b="1" u="sng" dirty="0">
                <a:effectLst/>
              </a:rPr>
              <a:t>Developer Side</a:t>
            </a:r>
            <a:endParaRPr lang="en-US" sz="3600" dirty="0">
              <a:effectLst/>
            </a:endParaRPr>
          </a:p>
          <a:p>
            <a:pPr marL="342900" lvl="0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Operating System: Windows 10 or above /Linux</a:t>
            </a:r>
          </a:p>
          <a:p>
            <a:pPr marL="342900" lvl="0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Web Browser: Chrome / Firefox / Edge</a:t>
            </a:r>
          </a:p>
          <a:p>
            <a:pPr marL="342900" lvl="0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IDE: VS Code</a:t>
            </a:r>
          </a:p>
          <a:p>
            <a:pPr marL="342900" lvl="0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Programming Language: Python</a:t>
            </a:r>
          </a:p>
          <a:p>
            <a:pPr marL="342900" lvl="0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Runtime Environment: </a:t>
            </a:r>
            <a:r>
              <a:rPr lang="en-US" sz="3600" dirty="0" err="1">
                <a:effectLst/>
              </a:rPr>
              <a:t>Miniconda</a:t>
            </a:r>
            <a:endParaRPr lang="en-US" sz="3600" dirty="0">
              <a:effectLst/>
            </a:endParaRPr>
          </a:p>
          <a:p>
            <a:pPr marL="342900" lvl="0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Backend Framework: Flask</a:t>
            </a:r>
          </a:p>
          <a:p>
            <a:pPr marL="342900" lvl="0" indent="-182880" defTabSz="914400">
              <a:lnSpc>
                <a:spcPct val="9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Database: </a:t>
            </a:r>
            <a:r>
              <a:rPr lang="en-US" sz="3600" dirty="0" err="1">
                <a:effectLst/>
              </a:rPr>
              <a:t>sql</a:t>
            </a:r>
            <a:r>
              <a:rPr lang="en-US" sz="3600" dirty="0">
                <a:effectLst/>
              </a:rPr>
              <a:t> alchemy</a:t>
            </a:r>
          </a:p>
          <a:p>
            <a:pPr marL="342900" lvl="0" indent="-182880" defTabSz="914400">
              <a:lnSpc>
                <a:spcPct val="90000"/>
              </a:lnSpc>
              <a:spcAft>
                <a:spcPts val="8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600" dirty="0">
                <a:effectLst/>
              </a:rPr>
              <a:t>Version Control System: Git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02587" y="9344521"/>
            <a:ext cx="685800" cy="6858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8332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58130" y="9316594"/>
            <a:ext cx="18404260" cy="1940813"/>
          </a:xfrm>
          <a:custGeom>
            <a:avLst/>
            <a:gdLst/>
            <a:ahLst/>
            <a:cxnLst/>
            <a:rect l="l" t="t" r="r" b="b"/>
            <a:pathLst>
              <a:path w="18404260" h="1940813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3036585">
            <a:off x="9560179" y="2164326"/>
            <a:ext cx="8925137" cy="4462569"/>
          </a:xfrm>
          <a:custGeom>
            <a:avLst/>
            <a:gdLst/>
            <a:ahLst/>
            <a:cxnLst/>
            <a:rect l="l" t="t" r="r" b="b"/>
            <a:pathLst>
              <a:path w="8925137" h="4462569">
                <a:moveTo>
                  <a:pt x="0" y="0"/>
                </a:moveTo>
                <a:lnTo>
                  <a:pt x="8925137" y="0"/>
                </a:lnTo>
                <a:lnTo>
                  <a:pt x="8925137" y="4462569"/>
                </a:lnTo>
                <a:lnTo>
                  <a:pt x="0" y="4462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1649692" y="-872786"/>
            <a:ext cx="7973539" cy="79735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25046" b="-250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617396"/>
            <a:ext cx="8290925" cy="105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6"/>
              </a:lnSpc>
            </a:pPr>
            <a:r>
              <a:rPr lang="en-US" sz="8900">
                <a:solidFill>
                  <a:srgbClr val="252525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9650" y="3968620"/>
            <a:ext cx="8173430" cy="399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2000" dirty="0">
                <a:solidFill>
                  <a:srgbClr val="6C6563"/>
                </a:solidFill>
                <a:latin typeface="Lato"/>
                <a:ea typeface="Lato"/>
                <a:cs typeface="Lato"/>
                <a:sym typeface="Lato"/>
              </a:rPr>
              <a:t>The Automated Video Reframe Tool is revolutionary.</a:t>
            </a:r>
          </a:p>
          <a:p>
            <a:pPr algn="just">
              <a:lnSpc>
                <a:spcPts val="4000"/>
              </a:lnSpc>
            </a:pPr>
            <a:r>
              <a:rPr lang="en-US" sz="2000" dirty="0">
                <a:solidFill>
                  <a:srgbClr val="6C6563"/>
                </a:solidFill>
                <a:latin typeface="Lato"/>
                <a:ea typeface="Lato"/>
                <a:cs typeface="Lato"/>
                <a:sym typeface="Lato"/>
              </a:rPr>
              <a:t>It reduces time and enhances engagement.</a:t>
            </a:r>
          </a:p>
          <a:p>
            <a:pPr algn="just">
              <a:lnSpc>
                <a:spcPts val="4000"/>
              </a:lnSpc>
            </a:pPr>
            <a:r>
              <a:rPr lang="en-US" sz="2000" dirty="0">
                <a:solidFill>
                  <a:srgbClr val="6C6563"/>
                </a:solidFill>
                <a:latin typeface="Lato"/>
                <a:ea typeface="Lato"/>
                <a:cs typeface="Lato"/>
                <a:sym typeface="Lato"/>
              </a:rPr>
              <a:t>It ensures high-quality video output.</a:t>
            </a:r>
          </a:p>
          <a:p>
            <a:pPr algn="just">
              <a:lnSpc>
                <a:spcPts val="4000"/>
              </a:lnSpc>
            </a:pPr>
            <a:r>
              <a:rPr lang="en-US" sz="2000" dirty="0">
                <a:solidFill>
                  <a:srgbClr val="6C6563"/>
                </a:solidFill>
                <a:latin typeface="Lato"/>
                <a:ea typeface="Lato"/>
                <a:cs typeface="Lato"/>
                <a:sym typeface="Lato"/>
              </a:rPr>
              <a:t>The tool achieves all of this with AI-driven automation.</a:t>
            </a:r>
          </a:p>
          <a:p>
            <a:pPr algn="just">
              <a:lnSpc>
                <a:spcPts val="4000"/>
              </a:lnSpc>
            </a:pPr>
            <a:endParaRPr lang="en-US" sz="2000" dirty="0">
              <a:solidFill>
                <a:srgbClr val="6C6563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4000"/>
              </a:lnSpc>
            </a:pPr>
            <a:endParaRPr lang="en-US" sz="2000" dirty="0">
              <a:solidFill>
                <a:srgbClr val="6C6563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4000"/>
              </a:lnSpc>
            </a:pPr>
            <a:endParaRPr lang="en-US" sz="2000" dirty="0">
              <a:solidFill>
                <a:srgbClr val="6C6563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4000"/>
              </a:lnSpc>
            </a:pPr>
            <a:endParaRPr lang="en-US" sz="2000" dirty="0">
              <a:solidFill>
                <a:srgbClr val="6C656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8700" y="920766"/>
            <a:ext cx="906317" cy="215868"/>
          </a:xfrm>
          <a:custGeom>
            <a:avLst/>
            <a:gdLst/>
            <a:ahLst/>
            <a:cxnLst/>
            <a:rect l="l" t="t" r="r" b="b"/>
            <a:pathLst>
              <a:path w="906317" h="215868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13" r="-4229" b="-1109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25031" b="-2503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25031" b="-2503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732671" y="2746457"/>
            <a:ext cx="8298099" cy="4667622"/>
            <a:chOff x="0" y="0"/>
            <a:chExt cx="112890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6">
                <a:alphaModFix amt="70000"/>
              </a:blip>
              <a:stretch>
                <a:fillRect t="-10783" b="-1078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2541" r="-17369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25031" b="-2503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t="-25031" b="-2503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t="-25031" b="-2503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t="-25031" b="-2503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6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8" name="Group 28"/>
          <p:cNvGrpSpPr/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208116" r="-20811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3"/>
              <a:stretch>
                <a:fillRect l="-208116" r="-20811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Freeform 32"/>
          <p:cNvSpPr/>
          <p:nvPr/>
        </p:nvSpPr>
        <p:spPr>
          <a:xfrm>
            <a:off x="3390941" y="721354"/>
            <a:ext cx="2981560" cy="1422239"/>
          </a:xfrm>
          <a:custGeom>
            <a:avLst/>
            <a:gdLst/>
            <a:ahLst/>
            <a:cxnLst/>
            <a:rect l="l" t="t" r="r" b="b"/>
            <a:pathLst>
              <a:path w="2981560" h="1422239">
                <a:moveTo>
                  <a:pt x="0" y="0"/>
                </a:moveTo>
                <a:lnTo>
                  <a:pt x="2981560" y="0"/>
                </a:lnTo>
                <a:lnTo>
                  <a:pt x="2981560" y="1422238"/>
                </a:lnTo>
                <a:lnTo>
                  <a:pt x="0" y="14222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1766669" y="4371061"/>
            <a:ext cx="6229167" cy="93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strike="noStrike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</a:t>
            </a:r>
            <a:r>
              <a:rPr lang="en-US" sz="5574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YOU</a:t>
            </a:r>
            <a:endParaRPr lang="en-US" sz="5574" strike="noStrike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21151" y="1165538"/>
            <a:ext cx="3022849" cy="155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0086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7</a:t>
            </a:r>
            <a:r>
              <a:rPr lang="en-US" sz="10086" u="none" strike="noStrike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0%</a:t>
            </a:r>
          </a:p>
        </p:txBody>
      </p:sp>
      <p:sp>
        <p:nvSpPr>
          <p:cNvPr id="7" name="Freeform 7"/>
          <p:cNvSpPr/>
          <p:nvPr/>
        </p:nvSpPr>
        <p:spPr>
          <a:xfrm>
            <a:off x="15987211" y="232462"/>
            <a:ext cx="2300789" cy="1682452"/>
          </a:xfrm>
          <a:custGeom>
            <a:avLst/>
            <a:gdLst/>
            <a:ahLst/>
            <a:cxnLst/>
            <a:rect l="l" t="t" r="r" b="b"/>
            <a:pathLst>
              <a:path w="2300789" h="1682452">
                <a:moveTo>
                  <a:pt x="0" y="0"/>
                </a:moveTo>
                <a:lnTo>
                  <a:pt x="2300789" y="0"/>
                </a:lnTo>
                <a:lnTo>
                  <a:pt x="2300789" y="1682452"/>
                </a:lnTo>
                <a:lnTo>
                  <a:pt x="0" y="1682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2905169" y="1165538"/>
            <a:ext cx="3082042" cy="15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0084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85</a:t>
            </a:r>
            <a:r>
              <a:rPr lang="en-US" sz="10084" u="none" strike="noStrike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%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866" y="2272076"/>
            <a:ext cx="3627419" cy="11188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965" y="2324100"/>
            <a:ext cx="3698450" cy="114073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0035" y="6957642"/>
            <a:ext cx="3627419" cy="1118824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0" y="-7563"/>
            <a:ext cx="4970786" cy="10294563"/>
          </a:xfrm>
          <a:custGeom>
            <a:avLst/>
            <a:gdLst/>
            <a:ahLst/>
            <a:cxnLst/>
            <a:rect l="l" t="t" r="r" b="b"/>
            <a:pathLst>
              <a:path w="4970786" h="10294563">
                <a:moveTo>
                  <a:pt x="0" y="0"/>
                </a:moveTo>
                <a:lnTo>
                  <a:pt x="4970786" y="0"/>
                </a:lnTo>
                <a:lnTo>
                  <a:pt x="4970786" y="10294563"/>
                </a:lnTo>
                <a:lnTo>
                  <a:pt x="0" y="10294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990" r="-1899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6121151" y="99112"/>
            <a:ext cx="756527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8000" u="none" strike="noStrike" spc="245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STATISTICS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10200" y="3954840"/>
            <a:ext cx="5208243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spc="1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Percentage of video consumption that is short-form content.</a:t>
            </a:r>
          </a:p>
          <a:p>
            <a:pPr algn="ctr"/>
            <a:endParaRPr lang="en-US" spc="15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970774" y="4003238"/>
            <a:ext cx="480322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spc="1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Marketers seeing higher engagement with short videos</a:t>
            </a:r>
            <a:r>
              <a:rPr lang="en-US" sz="2000" spc="1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52992" y="3314700"/>
            <a:ext cx="697286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Short-Form Consumption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77600" y="3386858"/>
            <a:ext cx="6096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Engagement Boost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89315" y="5772234"/>
            <a:ext cx="3022849" cy="155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10086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6</a:t>
            </a:r>
            <a:r>
              <a:rPr lang="en-US" sz="10086" u="none" strike="noStrike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97249" y="8679374"/>
            <a:ext cx="4480561" cy="1138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spc="1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AI-based editing tools reduce the workload.</a:t>
            </a:r>
          </a:p>
          <a:p>
            <a:pPr algn="ctr"/>
            <a:endParaRPr lang="en-US" spc="15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99130" y="7970520"/>
            <a:ext cx="480322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Workload Reduction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37606" y="9518581"/>
            <a:ext cx="945475" cy="15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"/>
              </a:lnSpc>
              <a:spcBef>
                <a:spcPct val="0"/>
              </a:spcBef>
            </a:pPr>
            <a:r>
              <a:rPr lang="en-US" sz="1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(Statista,2023)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84802" y="9818653"/>
            <a:ext cx="1051084" cy="15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"/>
              </a:lnSpc>
              <a:spcBef>
                <a:spcPct val="0"/>
              </a:spcBef>
            </a:pPr>
            <a:r>
              <a:rPr lang="en-US" sz="1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(HubSpot,2023)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610" y="-140986"/>
            <a:ext cx="19354610" cy="2859203"/>
            <a:chOff x="0" y="-19050"/>
            <a:chExt cx="1876002" cy="277136"/>
          </a:xfrm>
        </p:grpSpPr>
        <p:sp>
          <p:nvSpPr>
            <p:cNvPr id="3" name="Freeform 3"/>
            <p:cNvSpPr/>
            <p:nvPr/>
          </p:nvSpPr>
          <p:spPr>
            <a:xfrm>
              <a:off x="0" y="39221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9600" y="3310148"/>
            <a:ext cx="748380" cy="901471"/>
            <a:chOff x="-3221" y="-22751"/>
            <a:chExt cx="197104" cy="237424"/>
          </a:xfrm>
        </p:grpSpPr>
        <p:sp>
          <p:nvSpPr>
            <p:cNvPr id="6" name="Freeform 6"/>
            <p:cNvSpPr/>
            <p:nvPr/>
          </p:nvSpPr>
          <p:spPr>
            <a:xfrm>
              <a:off x="-3221" y="-22751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sz="20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7859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200" b="1" spc="29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52599" y="3321049"/>
            <a:ext cx="634685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00" spc="197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Manual editing of long videos into shorts is time-intensive and requires expertise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400" spc="197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5158" y="1167075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2400" y="2636556"/>
            <a:ext cx="6538894" cy="330255"/>
            <a:chOff x="101600" y="-19050"/>
            <a:chExt cx="5194925" cy="262375"/>
          </a:xfrm>
        </p:grpSpPr>
        <p:sp>
          <p:nvSpPr>
            <p:cNvPr id="11" name="Freeform 11"/>
            <p:cNvSpPr/>
            <p:nvPr/>
          </p:nvSpPr>
          <p:spPr>
            <a:xfrm>
              <a:off x="776729" y="2446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1830" y="4754127"/>
            <a:ext cx="736150" cy="882897"/>
            <a:chOff x="0" y="-3590"/>
            <a:chExt cx="193883" cy="2325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sz="20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59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200" b="1" spc="29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52600" y="4658014"/>
            <a:ext cx="634685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00" spc="197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Maintaining focus on a specific subject in a video is challenging without advance tracking tool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400" spc="197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575158" y="6060921"/>
            <a:ext cx="736150" cy="882897"/>
            <a:chOff x="0" y="0"/>
            <a:chExt cx="193883" cy="232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sz="20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200" b="1" spc="29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52600" y="6012231"/>
            <a:ext cx="634685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400" spc="197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Manual editing can take up to 10x the length of the actual video for inexperienced users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09600" y="7518531"/>
            <a:ext cx="736150" cy="902641"/>
            <a:chOff x="0" y="0"/>
            <a:chExt cx="193883" cy="23773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sz="200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520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200" b="1" spc="29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752599" y="7537122"/>
            <a:ext cx="6346855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00" spc="197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Creators lack an easy-to-use tool that can automatically generate high-quality short clips from long videos.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400" spc="197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" name="Picture 37" descr="A group of men playing football&#10;&#10;AI-generated content may be incorrect.">
            <a:extLst>
              <a:ext uri="{FF2B5EF4-FFF2-40B4-BE49-F238E27FC236}">
                <a16:creationId xmlns:a16="http://schemas.microsoft.com/office/drawing/2014/main" id="{910D0D8C-BF27-1D93-BCE9-457ACACDE0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54" y="3102395"/>
            <a:ext cx="7421696" cy="4174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 descr="A group of men playing football&#10;&#10;AI-generated content may be incorrect.">
            <a:extLst>
              <a:ext uri="{FF2B5EF4-FFF2-40B4-BE49-F238E27FC236}">
                <a16:creationId xmlns:a16="http://schemas.microsoft.com/office/drawing/2014/main" id="{61509892-AB2E-9D6A-9F33-01ADDA217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00" y="3102395"/>
            <a:ext cx="2335923" cy="4151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6541C68-86DD-D53A-82DB-8F516EE52BC6}"/>
              </a:ext>
            </a:extLst>
          </p:cNvPr>
          <p:cNvSpPr txBox="1"/>
          <p:nvPr/>
        </p:nvSpPr>
        <p:spPr>
          <a:xfrm>
            <a:off x="10058400" y="7481638"/>
            <a:ext cx="3880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+mj-lt"/>
              </a:rPr>
              <a:t>ORIGINAL VIDEO (16:9)</a:t>
            </a:r>
            <a:endParaRPr lang="en-IN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298D5D-0764-EB8A-DA3A-60A724167E51}"/>
              </a:ext>
            </a:extLst>
          </p:cNvPr>
          <p:cNvSpPr txBox="1"/>
          <p:nvPr/>
        </p:nvSpPr>
        <p:spPr>
          <a:xfrm>
            <a:off x="16321041" y="7396876"/>
            <a:ext cx="13573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/>
              <a:t>RESULT</a:t>
            </a:r>
          </a:p>
          <a:p>
            <a:pPr algn="ctr"/>
            <a:r>
              <a:rPr lang="en-IN" sz="2800" dirty="0"/>
              <a:t>(9:16)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6987" y="5337502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839129" y="-3084423"/>
            <a:ext cx="9212958" cy="9109312"/>
          </a:xfrm>
          <a:custGeom>
            <a:avLst/>
            <a:gdLst/>
            <a:ahLst/>
            <a:cxnLst/>
            <a:rect l="l" t="t" r="r" b="b"/>
            <a:pathLst>
              <a:path w="9212958" h="9109312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3726420" cy="10287000"/>
          </a:xfrm>
          <a:custGeom>
            <a:avLst/>
            <a:gdLst/>
            <a:ahLst/>
            <a:cxnLst/>
            <a:rect l="l" t="t" r="r" b="b"/>
            <a:pathLst>
              <a:path w="13726420" h="10287000">
                <a:moveTo>
                  <a:pt x="0" y="0"/>
                </a:moveTo>
                <a:lnTo>
                  <a:pt x="13726420" y="0"/>
                </a:lnTo>
                <a:lnTo>
                  <a:pt x="137264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89" r="-42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55821" y="1571726"/>
            <a:ext cx="11821423" cy="7991374"/>
          </a:xfrm>
          <a:custGeom>
            <a:avLst/>
            <a:gdLst/>
            <a:ahLst/>
            <a:cxnLst/>
            <a:rect l="l" t="t" r="r" b="b"/>
            <a:pathLst>
              <a:path w="11821423" h="6646089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456584" y="3249142"/>
            <a:ext cx="9619897" cy="658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AI-Powered Video Reframing: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Extracts key moments from long videos.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Optimized for Short-Form Content: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Ideal for platforms like Instagram Reels and YouTube Shorts.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Intelligent Subject Tracking: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Ensures high-quality, well-framed clips.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Time-Saving for Editors: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Automates the editing process.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Automatic Segmentation: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Breaks long videos into 1-minute clips while maintaining focus and relevance </a:t>
            </a:r>
          </a:p>
          <a:p>
            <a:pPr algn="l">
              <a:lnSpc>
                <a:spcPts val="3960"/>
              </a:lnSpc>
              <a:spcBef>
                <a:spcPct val="0"/>
              </a:spcBef>
            </a:pPr>
            <a:endParaRPr lang="en-US" sz="2800" spc="200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3960"/>
              </a:lnSpc>
              <a:spcBef>
                <a:spcPct val="0"/>
              </a:spcBef>
            </a:pPr>
            <a:endParaRPr lang="en-US" sz="2800" spc="200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52600" y="1886198"/>
            <a:ext cx="634952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r>
              <a:rPr lang="en-US" sz="8000" spc="417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Introduction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7812739" y="2942844"/>
            <a:ext cx="5364505" cy="5717703"/>
          </a:xfrm>
          <a:custGeom>
            <a:avLst/>
            <a:gdLst/>
            <a:ahLst/>
            <a:cxnLst/>
            <a:rect l="l" t="t" r="r" b="b"/>
            <a:pathLst>
              <a:path w="5364505" h="5717703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61565" b="-4987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95914" y="5528564"/>
            <a:ext cx="3086100" cy="516103"/>
            <a:chOff x="0" y="0"/>
            <a:chExt cx="812800" cy="1359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35928"/>
            </a:xfrm>
            <a:custGeom>
              <a:avLst/>
              <a:gdLst/>
              <a:ahLst/>
              <a:cxnLst/>
              <a:rect l="l" t="t" r="r" b="b"/>
              <a:pathLst>
                <a:path w="812800" h="135928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Short Content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00738" y="5528564"/>
            <a:ext cx="3086100" cy="516103"/>
            <a:chOff x="0" y="0"/>
            <a:chExt cx="812800" cy="1359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35928"/>
            </a:xfrm>
            <a:custGeom>
              <a:avLst/>
              <a:gdLst/>
              <a:ahLst/>
              <a:cxnLst/>
              <a:rect l="l" t="t" r="r" b="b"/>
              <a:pathLst>
                <a:path w="812800" h="135928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Manual Editing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01162" y="5528564"/>
            <a:ext cx="3086100" cy="516103"/>
            <a:chOff x="0" y="0"/>
            <a:chExt cx="812800" cy="1359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135928"/>
            </a:xfrm>
            <a:custGeom>
              <a:avLst/>
              <a:gdLst/>
              <a:ahLst/>
              <a:cxnLst/>
              <a:rect l="l" t="t" r="r" b="b"/>
              <a:pathLst>
                <a:path w="812800" h="135928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Automation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705986" y="5528564"/>
            <a:ext cx="3086100" cy="516103"/>
            <a:chOff x="0" y="0"/>
            <a:chExt cx="812800" cy="1359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135928"/>
            </a:xfrm>
            <a:custGeom>
              <a:avLst/>
              <a:gdLst/>
              <a:ahLst/>
              <a:cxnLst/>
              <a:rect l="l" t="t" r="r" b="b"/>
              <a:pathLst>
                <a:path w="812800" h="135928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Subject Tracking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7062893" y="4100367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10026080" y="4182701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13766998" y="4165193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3440521" y="4123630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I</a:t>
            </a:r>
            <a:r>
              <a:rPr lang="en-US" sz="4745" u="none" strike="noStrike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 THIS NEEDED?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40360" y="6250170"/>
            <a:ext cx="2722103" cy="12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Viewers now prefer short and high-quality content. They don't have time for long videos.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045184" y="6250170"/>
            <a:ext cx="2722103" cy="12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Content creators struggle with manual editing. This process is often very time-consuming.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45609" y="6250170"/>
            <a:ext cx="2722103" cy="15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sz="1510" spc="148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AI automation simplifies the editing process. It also maintains high levels of viewer engagement.</a:t>
            </a:r>
          </a:p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endParaRPr lang="en-US" sz="1510" spc="148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850433" y="6250170"/>
            <a:ext cx="2722103" cy="179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Keeping the main subject in focus throughout a video requires constant adjustments, making manual editing difficult.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164857" y="4941963"/>
            <a:ext cx="9379701" cy="9274179"/>
          </a:xfrm>
          <a:custGeom>
            <a:avLst/>
            <a:gdLst/>
            <a:ahLst/>
            <a:cxnLst/>
            <a:rect l="l" t="t" r="r" b="b"/>
            <a:pathLst>
              <a:path w="9379701" h="9274179">
                <a:moveTo>
                  <a:pt x="0" y="0"/>
                </a:moveTo>
                <a:lnTo>
                  <a:pt x="9379701" y="0"/>
                </a:lnTo>
                <a:lnTo>
                  <a:pt x="9379701" y="9274178"/>
                </a:lnTo>
                <a:lnTo>
                  <a:pt x="0" y="9274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3860225">
            <a:off x="6237019" y="-3889797"/>
            <a:ext cx="5813961" cy="5748554"/>
          </a:xfrm>
          <a:custGeom>
            <a:avLst/>
            <a:gdLst/>
            <a:ahLst/>
            <a:cxnLst/>
            <a:rect l="l" t="t" r="r" b="b"/>
            <a:pathLst>
              <a:path w="5813961" h="5748554">
                <a:moveTo>
                  <a:pt x="0" y="0"/>
                </a:moveTo>
                <a:lnTo>
                  <a:pt x="5813962" y="0"/>
                </a:lnTo>
                <a:lnTo>
                  <a:pt x="5813962" y="5748554"/>
                </a:lnTo>
                <a:lnTo>
                  <a:pt x="0" y="5748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241651" y="2849489"/>
            <a:ext cx="8588150" cy="1806724"/>
            <a:chOff x="0" y="0"/>
            <a:chExt cx="3177177" cy="613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77177" cy="613601"/>
            </a:xfrm>
            <a:custGeom>
              <a:avLst/>
              <a:gdLst/>
              <a:ahLst/>
              <a:cxnLst/>
              <a:rect l="l" t="t" r="r" b="b"/>
              <a:pathLst>
                <a:path w="3177177" h="613601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06793" y="2915740"/>
            <a:ext cx="1205346" cy="1239507"/>
            <a:chOff x="0" y="-38100"/>
            <a:chExt cx="459054" cy="4720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9054" cy="433964"/>
            </a:xfrm>
            <a:custGeom>
              <a:avLst/>
              <a:gdLst/>
              <a:ahLst/>
              <a:cxnLst/>
              <a:rect l="l" t="t" r="r" b="b"/>
              <a:pathLst>
                <a:path w="459054" h="43396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7211" y="3105622"/>
            <a:ext cx="884510" cy="895913"/>
          </a:xfrm>
          <a:custGeom>
            <a:avLst/>
            <a:gdLst/>
            <a:ahLst/>
            <a:cxnLst/>
            <a:rect l="l" t="t" r="r" b="b"/>
            <a:pathLst>
              <a:path w="884510" h="895913">
                <a:moveTo>
                  <a:pt x="0" y="0"/>
                </a:moveTo>
                <a:lnTo>
                  <a:pt x="884510" y="0"/>
                </a:lnTo>
                <a:lnTo>
                  <a:pt x="884510" y="895913"/>
                </a:lnTo>
                <a:lnTo>
                  <a:pt x="0" y="895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241651" y="4799088"/>
            <a:ext cx="8588149" cy="1599900"/>
            <a:chOff x="0" y="0"/>
            <a:chExt cx="3177177" cy="6136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7177" cy="613601"/>
            </a:xfrm>
            <a:custGeom>
              <a:avLst/>
              <a:gdLst/>
              <a:ahLst/>
              <a:cxnLst/>
              <a:rect l="l" t="t" r="r" b="b"/>
              <a:pathLst>
                <a:path w="3177177" h="613601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6793" y="4934482"/>
            <a:ext cx="1205346" cy="1139467"/>
            <a:chOff x="0" y="0"/>
            <a:chExt cx="459054" cy="4339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9054" cy="433964"/>
            </a:xfrm>
            <a:custGeom>
              <a:avLst/>
              <a:gdLst/>
              <a:ahLst/>
              <a:cxnLst/>
              <a:rect l="l" t="t" r="r" b="b"/>
              <a:pathLst>
                <a:path w="459054" h="43396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1651" y="6748686"/>
            <a:ext cx="8588150" cy="1806724"/>
            <a:chOff x="0" y="0"/>
            <a:chExt cx="3177177" cy="6136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77177" cy="613601"/>
            </a:xfrm>
            <a:custGeom>
              <a:avLst/>
              <a:gdLst/>
              <a:ahLst/>
              <a:cxnLst/>
              <a:rect l="l" t="t" r="r" b="b"/>
              <a:pathLst>
                <a:path w="3177177" h="613601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06793" y="6884081"/>
            <a:ext cx="1205346" cy="1139467"/>
            <a:chOff x="0" y="0"/>
            <a:chExt cx="459054" cy="4339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9054" cy="433964"/>
            </a:xfrm>
            <a:custGeom>
              <a:avLst/>
              <a:gdLst/>
              <a:ahLst/>
              <a:cxnLst/>
              <a:rect l="l" t="t" r="r" b="b"/>
              <a:pathLst>
                <a:path w="459054" h="43396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567211" y="6983334"/>
            <a:ext cx="940961" cy="940961"/>
          </a:xfrm>
          <a:custGeom>
            <a:avLst/>
            <a:gdLst/>
            <a:ahLst/>
            <a:cxnLst/>
            <a:rect l="l" t="t" r="r" b="b"/>
            <a:pathLst>
              <a:path w="940961" h="940961">
                <a:moveTo>
                  <a:pt x="0" y="0"/>
                </a:moveTo>
                <a:lnTo>
                  <a:pt x="940961" y="0"/>
                </a:lnTo>
                <a:lnTo>
                  <a:pt x="940961" y="940961"/>
                </a:lnTo>
                <a:lnTo>
                  <a:pt x="0" y="940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1524993" y="5066559"/>
            <a:ext cx="926727" cy="926727"/>
          </a:xfrm>
          <a:custGeom>
            <a:avLst/>
            <a:gdLst/>
            <a:ahLst/>
            <a:cxnLst/>
            <a:rect l="l" t="t" r="r" b="b"/>
            <a:pathLst>
              <a:path w="926727" h="926727">
                <a:moveTo>
                  <a:pt x="0" y="0"/>
                </a:moveTo>
                <a:lnTo>
                  <a:pt x="926728" y="0"/>
                </a:lnTo>
                <a:lnTo>
                  <a:pt x="926728" y="926728"/>
                </a:lnTo>
                <a:lnTo>
                  <a:pt x="0" y="9267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Box 26"/>
          <p:cNvSpPr txBox="1"/>
          <p:nvPr/>
        </p:nvSpPr>
        <p:spPr>
          <a:xfrm>
            <a:off x="2836596" y="3552287"/>
            <a:ext cx="7418551" cy="65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4"/>
              </a:lnSpc>
              <a:spcBef>
                <a:spcPct val="0"/>
              </a:spcBef>
            </a:pPr>
            <a:r>
              <a:rPr lang="en-US" sz="1881" spc="133" dirty="0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Content creators, editors, and marketers are the target.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  <a:endParaRPr lang="en-US" sz="1881" spc="13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836596" y="3007709"/>
            <a:ext cx="2662451" cy="85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436" spc="158" dirty="0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Target Audience</a:t>
            </a:r>
          </a:p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endParaRPr lang="en-US" sz="2436" spc="158" dirty="0">
              <a:solidFill>
                <a:srgbClr val="191919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41650" y="1205460"/>
            <a:ext cx="10211608" cy="2230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5"/>
              </a:lnSpc>
            </a:pPr>
            <a:r>
              <a:rPr lang="en-US" sz="6417" spc="417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Scope of the Project</a:t>
            </a:r>
          </a:p>
          <a:p>
            <a:pPr marL="0" lvl="0" indent="0" algn="l">
              <a:lnSpc>
                <a:spcPts val="8985"/>
              </a:lnSpc>
              <a:spcBef>
                <a:spcPct val="0"/>
              </a:spcBef>
            </a:pPr>
            <a:endParaRPr lang="en-US" sz="6417" spc="417" dirty="0">
              <a:solidFill>
                <a:srgbClr val="FFFFFF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836596" y="5496448"/>
            <a:ext cx="7418551" cy="65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4"/>
              </a:lnSpc>
              <a:spcBef>
                <a:spcPct val="0"/>
              </a:spcBef>
            </a:pPr>
            <a:r>
              <a:rPr lang="en-US" sz="1881" spc="133" dirty="0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AI reframing and intelligent video segmentation are key.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  <a:endParaRPr lang="en-US" sz="1881" spc="13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836596" y="4973906"/>
            <a:ext cx="5324901" cy="85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436" spc="158" dirty="0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Core Features</a:t>
            </a:r>
          </a:p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endParaRPr lang="en-US" sz="2436" spc="158" dirty="0">
              <a:solidFill>
                <a:srgbClr val="191919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836596" y="7511630"/>
            <a:ext cx="7418551" cy="65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4"/>
              </a:lnSpc>
              <a:spcBef>
                <a:spcPct val="0"/>
              </a:spcBef>
            </a:pPr>
            <a:r>
              <a:rPr lang="en-US" sz="1881" spc="133" dirty="0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Expect advanced AI tracking and better output quality.</a:t>
            </a:r>
          </a:p>
          <a:p>
            <a:pPr algn="l">
              <a:lnSpc>
                <a:spcPts val="2634"/>
              </a:lnSpc>
              <a:spcBef>
                <a:spcPct val="0"/>
              </a:spcBef>
            </a:pPr>
            <a:endParaRPr lang="en-US" sz="1881" spc="133" dirty="0">
              <a:solidFill>
                <a:srgbClr val="191919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836596" y="6983334"/>
            <a:ext cx="6030709" cy="85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2436" spc="158" dirty="0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Future Enhancements</a:t>
            </a:r>
          </a:p>
          <a:p>
            <a:pPr marL="0" lvl="0" indent="0" algn="l">
              <a:lnSpc>
                <a:spcPts val="3411"/>
              </a:lnSpc>
              <a:spcBef>
                <a:spcPct val="0"/>
              </a:spcBef>
            </a:pPr>
            <a:endParaRPr lang="en-US" sz="2436" spc="158" dirty="0">
              <a:solidFill>
                <a:srgbClr val="191919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193444"/>
            <a:ext cx="736150" cy="882897"/>
            <a:chOff x="0" y="-3123"/>
            <a:chExt cx="193883" cy="2325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123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600" b="1" spc="29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76727"/>
            <a:ext cx="6346855" cy="108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800" spc="197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Extract meaningful clips from longer videos.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800" spc="197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594454" y="4727811"/>
            <a:ext cx="1272897" cy="13096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GOALS AND OBJECTIVES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94480" y="5775760"/>
            <a:ext cx="736150" cy="882897"/>
            <a:chOff x="0" y="-8121"/>
            <a:chExt cx="193883" cy="2325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121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600" b="1" spc="29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046" y="5778019"/>
            <a:ext cx="6346855" cy="1088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800" spc="197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Ensure the main subject remains in focus.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800" spc="197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794480" y="7351706"/>
            <a:ext cx="736150" cy="882897"/>
            <a:chOff x="0" y="-8165"/>
            <a:chExt cx="193883" cy="2325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8165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600" b="1" spc="29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89046" y="7354133"/>
            <a:ext cx="634685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800" spc="197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Use of ai mechanism to reduced workload and completing task efficiently.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800" spc="197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45" name="WhatsApp Video 2025-03-27 at 12.22.22 AM">
            <a:hlinkClick r:id="" action="ppaction://media"/>
            <a:extLst>
              <a:ext uri="{FF2B5EF4-FFF2-40B4-BE49-F238E27FC236}">
                <a16:creationId xmlns:a16="http://schemas.microsoft.com/office/drawing/2014/main" id="{ED0EF0AC-43CA-AB82-4B05-FAE648B9A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00" y="3923814"/>
            <a:ext cx="8514660" cy="478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5534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34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3860225">
            <a:off x="12926962" y="4667372"/>
            <a:ext cx="9987884" cy="9875520"/>
          </a:xfrm>
          <a:custGeom>
            <a:avLst/>
            <a:gdLst/>
            <a:ahLst/>
            <a:cxnLst/>
            <a:rect l="l" t="t" r="r" b="b"/>
            <a:pathLst>
              <a:path w="9987884" h="9875520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5185370">
            <a:off x="-3542676" y="-3258225"/>
            <a:ext cx="9142752" cy="9039896"/>
          </a:xfrm>
          <a:custGeom>
            <a:avLst/>
            <a:gdLst/>
            <a:ahLst/>
            <a:cxnLst/>
            <a:rect l="l" t="t" r="r" b="b"/>
            <a:pathLst>
              <a:path w="9142752" h="9039896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3609871" y="3620653"/>
            <a:ext cx="11068259" cy="2224157"/>
            <a:chOff x="0" y="0"/>
            <a:chExt cx="2915097" cy="5857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15097" cy="585786"/>
            </a:xfrm>
            <a:custGeom>
              <a:avLst/>
              <a:gdLst/>
              <a:ahLst/>
              <a:cxnLst/>
              <a:rect l="l" t="t" r="r" b="b"/>
              <a:pathLst>
                <a:path w="2915097" h="585786">
                  <a:moveTo>
                    <a:pt x="0" y="0"/>
                  </a:moveTo>
                  <a:lnTo>
                    <a:pt x="2915097" y="0"/>
                  </a:lnTo>
                  <a:lnTo>
                    <a:pt x="2915097" y="585786"/>
                  </a:lnTo>
                  <a:lnTo>
                    <a:pt x="0" y="585786"/>
                  </a:lnTo>
                  <a:close/>
                </a:path>
              </a:pathLst>
            </a:custGeom>
            <a:solidFill>
              <a:srgbClr val="F2F4F5">
                <a:alpha val="40000"/>
              </a:srgbClr>
            </a:solidFill>
            <a:ln w="38100" cap="sq">
              <a:solidFill>
                <a:srgbClr val="F2F4F5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915097" cy="747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9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18275" y="3999826"/>
            <a:ext cx="10051450" cy="134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PROJECT MODULES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413303" y="3699913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4184" y="4098975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88013" y="4097636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73740" y="5103326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13659" y="3726249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4541" y="4125311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288369" y="4123972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74096" y="5129662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14016" y="3722678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14897" y="4121740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588726" y="4120401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Freeform 25"/>
          <p:cNvSpPr/>
          <p:nvPr/>
        </p:nvSpPr>
        <p:spPr>
          <a:xfrm>
            <a:off x="2069511" y="4580104"/>
            <a:ext cx="977057" cy="1121882"/>
          </a:xfrm>
          <a:custGeom>
            <a:avLst/>
            <a:gdLst/>
            <a:ahLst/>
            <a:cxnLst/>
            <a:rect l="l" t="t" r="r" b="b"/>
            <a:pathLst>
              <a:path w="977057" h="1121882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4567689" y="4719021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12661056" y="4741787"/>
            <a:ext cx="995393" cy="955577"/>
          </a:xfrm>
          <a:custGeom>
            <a:avLst/>
            <a:gdLst/>
            <a:ahLst/>
            <a:cxnLst/>
            <a:rect l="l" t="t" r="r" b="b"/>
            <a:pathLst>
              <a:path w="995393" h="955577">
                <a:moveTo>
                  <a:pt x="0" y="0"/>
                </a:moveTo>
                <a:lnTo>
                  <a:pt x="995394" y="0"/>
                </a:lnTo>
                <a:lnTo>
                  <a:pt x="995394" y="955577"/>
                </a:lnTo>
                <a:lnTo>
                  <a:pt x="0" y="95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9863887" y="4719021"/>
            <a:ext cx="1114987" cy="952807"/>
          </a:xfrm>
          <a:custGeom>
            <a:avLst/>
            <a:gdLst/>
            <a:ahLst/>
            <a:cxnLst/>
            <a:rect l="l" t="t" r="r" b="b"/>
            <a:pathLst>
              <a:path w="1114987" h="952807">
                <a:moveTo>
                  <a:pt x="0" y="0"/>
                </a:moveTo>
                <a:lnTo>
                  <a:pt x="1114987" y="0"/>
                </a:lnTo>
                <a:lnTo>
                  <a:pt x="1114987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7418509" y="4719021"/>
            <a:ext cx="831541" cy="952807"/>
          </a:xfrm>
          <a:custGeom>
            <a:avLst/>
            <a:gdLst/>
            <a:ahLst/>
            <a:cxnLst/>
            <a:rect l="l" t="t" r="r" b="b"/>
            <a:pathLst>
              <a:path w="831541" h="952807">
                <a:moveTo>
                  <a:pt x="0" y="0"/>
                </a:moveTo>
                <a:lnTo>
                  <a:pt x="831541" y="0"/>
                </a:lnTo>
                <a:lnTo>
                  <a:pt x="831541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15164243" y="4675888"/>
            <a:ext cx="926844" cy="1084604"/>
          </a:xfrm>
          <a:custGeom>
            <a:avLst/>
            <a:gdLst/>
            <a:ahLst/>
            <a:cxnLst/>
            <a:rect l="l" t="t" r="r" b="b"/>
            <a:pathLst>
              <a:path w="926844" h="1084604">
                <a:moveTo>
                  <a:pt x="0" y="0"/>
                </a:moveTo>
                <a:lnTo>
                  <a:pt x="926844" y="0"/>
                </a:lnTo>
                <a:lnTo>
                  <a:pt x="926844" y="1084604"/>
                </a:lnTo>
                <a:lnTo>
                  <a:pt x="0" y="1084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1324041" y="7539154"/>
            <a:ext cx="2467998" cy="94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 dirty="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Combine two or more videos into a single video.</a:t>
            </a:r>
          </a:p>
          <a:p>
            <a:pPr algn="ctr">
              <a:lnSpc>
                <a:spcPts val="1886"/>
              </a:lnSpc>
            </a:pPr>
            <a:endParaRPr lang="en-US" sz="1367" spc="133" dirty="0">
              <a:solidFill>
                <a:srgbClr val="0405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514184" y="6712815"/>
            <a:ext cx="1986653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Merging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5742" y="2210638"/>
            <a:ext cx="2467998" cy="11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Provides a user-friendly GUI for uploading videos and configuring output preferences.</a:t>
            </a:r>
          </a:p>
          <a:p>
            <a:pPr algn="ctr">
              <a:lnSpc>
                <a:spcPts val="1886"/>
              </a:lnSpc>
            </a:pPr>
            <a:endParaRPr lang="en-US" sz="1367" spc="133">
              <a:solidFill>
                <a:srgbClr val="0405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0567" y="793750"/>
            <a:ext cx="2858349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User Interface Module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956542" y="7539154"/>
            <a:ext cx="2467998" cy="11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Ensures that the output meets predefined quality standards (e.g., resolution).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887398" y="6712815"/>
            <a:ext cx="2886281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Quality Module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58388" y="2210638"/>
            <a:ext cx="2467998" cy="11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Prepares video data by adjusting resolution, format compatibility, and frame extraction.</a:t>
            </a:r>
          </a:p>
          <a:p>
            <a:pPr algn="ctr">
              <a:lnSpc>
                <a:spcPts val="1886"/>
              </a:lnSpc>
            </a:pPr>
            <a:endParaRPr lang="en-US" sz="1367" spc="133">
              <a:solidFill>
                <a:srgbClr val="0405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167392" y="784225"/>
            <a:ext cx="2606286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Preprocessing Module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164243" y="7577254"/>
            <a:ext cx="2467998" cy="11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Use as few video frames as possible to represent as much video content as possible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731859" y="6712815"/>
            <a:ext cx="3375652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Frame Extractiony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639513" y="2210638"/>
            <a:ext cx="2467998" cy="9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 dirty="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Segments long videos into short clips while maintaining continuity and relevance.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921839" y="784225"/>
            <a:ext cx="1986653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Clipping Module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691834" y="784225"/>
            <a:ext cx="2519977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Video Upload Module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691834" y="2210638"/>
            <a:ext cx="2467998" cy="94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Handles the upload of video files in various formats.</a:t>
            </a:r>
          </a:p>
          <a:p>
            <a:pPr algn="ctr">
              <a:lnSpc>
                <a:spcPts val="1886"/>
              </a:lnSpc>
            </a:pPr>
            <a:endParaRPr lang="en-US" sz="1367" spc="133">
              <a:solidFill>
                <a:srgbClr val="0405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334925" y="784225"/>
            <a:ext cx="3748714" cy="87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Subject Detection and Tracking Module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014016" y="2210638"/>
            <a:ext cx="2467998" cy="11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Uses AI to identify and track the main subject (person) throughout the video.</a:t>
            </a:r>
          </a:p>
          <a:p>
            <a:pPr algn="ctr">
              <a:lnSpc>
                <a:spcPts val="1886"/>
              </a:lnSpc>
            </a:pPr>
            <a:endParaRPr lang="en-US" sz="1367" spc="133">
              <a:solidFill>
                <a:srgbClr val="0405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4394061" y="6712815"/>
            <a:ext cx="2817750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Export Module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394061" y="7539154"/>
            <a:ext cx="2467998" cy="11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 dirty="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Outputs processed videos in social media-friendly resolutions and aspect ratios (9:16, 1:1).</a:t>
            </a:r>
          </a:p>
          <a:p>
            <a:pPr algn="ctr">
              <a:lnSpc>
                <a:spcPts val="1886"/>
              </a:lnSpc>
            </a:pPr>
            <a:endParaRPr lang="en-US" sz="1367" spc="133" dirty="0">
              <a:solidFill>
                <a:srgbClr val="04050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1497579" y="6712815"/>
            <a:ext cx="2867684" cy="42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Manage Module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756841" y="7565983"/>
            <a:ext cx="2467998" cy="70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Allows users to manage the processed shorts videos.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6569</TotalTime>
  <Words>661</Words>
  <Application>Microsoft Office PowerPoint</Application>
  <PresentationFormat>Custom</PresentationFormat>
  <Paragraphs>118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Rockwell</vt:lpstr>
      <vt:lpstr>Lato</vt:lpstr>
      <vt:lpstr>Arial</vt:lpstr>
      <vt:lpstr>Rockwell Extra Bold</vt:lpstr>
      <vt:lpstr>Open Sauce</vt:lpstr>
      <vt:lpstr>Gill Sans MT</vt:lpstr>
      <vt:lpstr>Archivo Black</vt:lpstr>
      <vt:lpstr>Wingdings</vt:lpstr>
      <vt:lpstr>Tenor Sans</vt:lpstr>
      <vt:lpstr>Glacial Indifference</vt:lpstr>
      <vt:lpstr>Calibri</vt:lpstr>
      <vt:lpstr>Montserrat</vt:lpstr>
      <vt:lpstr>Alata</vt:lpstr>
      <vt:lpstr>Rockwell Condensed</vt:lpstr>
      <vt:lpstr>Montserrat Bold</vt:lpstr>
      <vt:lpstr>Wood Type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</dc:title>
  <cp:lastModifiedBy>laksh bajpai</cp:lastModifiedBy>
  <cp:revision>15</cp:revision>
  <dcterms:created xsi:type="dcterms:W3CDTF">2006-08-16T00:00:00Z</dcterms:created>
  <dcterms:modified xsi:type="dcterms:W3CDTF">2025-04-29T08:15:17Z</dcterms:modified>
  <dc:identifier>DAGh-3NQkXc</dc:identifier>
</cp:coreProperties>
</file>